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873" r:id="rId41"/>
    <p:sldId id="703" r:id="rId42"/>
    <p:sldId id="874"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744" r:id="rId58"/>
    <p:sldId id="745" r:id="rId59"/>
    <p:sldId id="746" r:id="rId60"/>
    <p:sldId id="747" r:id="rId61"/>
    <p:sldId id="749" r:id="rId62"/>
    <p:sldId id="750" r:id="rId63"/>
    <p:sldId id="752" r:id="rId64"/>
    <p:sldId id="753" r:id="rId65"/>
    <p:sldId id="754" r:id="rId66"/>
    <p:sldId id="755" r:id="rId67"/>
    <p:sldId id="756" r:id="rId68"/>
    <p:sldId id="757" r:id="rId69"/>
    <p:sldId id="758" r:id="rId70"/>
    <p:sldId id="759" r:id="rId71"/>
    <p:sldId id="760" r:id="rId72"/>
    <p:sldId id="762" r:id="rId73"/>
    <p:sldId id="761" r:id="rId74"/>
    <p:sldId id="788" r:id="rId75"/>
    <p:sldId id="789" r:id="rId76"/>
    <p:sldId id="790" r:id="rId77"/>
    <p:sldId id="792" r:id="rId78"/>
    <p:sldId id="793" r:id="rId79"/>
    <p:sldId id="770" r:id="rId80"/>
    <p:sldId id="771" r:id="rId81"/>
    <p:sldId id="772" r:id="rId82"/>
    <p:sldId id="773" r:id="rId83"/>
    <p:sldId id="774" r:id="rId84"/>
    <p:sldId id="775" r:id="rId85"/>
    <p:sldId id="776" r:id="rId86"/>
    <p:sldId id="777" r:id="rId87"/>
    <p:sldId id="778" r:id="rId88"/>
    <p:sldId id="779" r:id="rId89"/>
    <p:sldId id="780" r:id="rId90"/>
    <p:sldId id="782" r:id="rId91"/>
    <p:sldId id="783" r:id="rId92"/>
    <p:sldId id="794" r:id="rId93"/>
    <p:sldId id="795" r:id="rId94"/>
    <p:sldId id="796" r:id="rId95"/>
    <p:sldId id="797" r:id="rId96"/>
    <p:sldId id="798" r:id="rId97"/>
    <p:sldId id="799" r:id="rId98"/>
    <p:sldId id="800" r:id="rId99"/>
    <p:sldId id="801" r:id="rId100"/>
    <p:sldId id="862" r:id="rId101"/>
    <p:sldId id="863" r:id="rId102"/>
    <p:sldId id="865" r:id="rId103"/>
    <p:sldId id="866" r:id="rId104"/>
    <p:sldId id="867" r:id="rId105"/>
    <p:sldId id="868" r:id="rId106"/>
    <p:sldId id="802" r:id="rId107"/>
    <p:sldId id="857" r:id="rId108"/>
    <p:sldId id="858" r:id="rId109"/>
    <p:sldId id="804" r:id="rId110"/>
    <p:sldId id="860" r:id="rId111"/>
    <p:sldId id="859" r:id="rId112"/>
    <p:sldId id="805" r:id="rId113"/>
    <p:sldId id="846" r:id="rId114"/>
    <p:sldId id="847" r:id="rId115"/>
    <p:sldId id="829" r:id="rId116"/>
    <p:sldId id="834" r:id="rId117"/>
    <p:sldId id="831" r:id="rId118"/>
    <p:sldId id="832" r:id="rId119"/>
    <p:sldId id="833" r:id="rId120"/>
    <p:sldId id="835" r:id="rId121"/>
    <p:sldId id="836" r:id="rId122"/>
    <p:sldId id="837" r:id="rId123"/>
    <p:sldId id="840" r:id="rId124"/>
    <p:sldId id="841" r:id="rId125"/>
    <p:sldId id="838" r:id="rId126"/>
    <p:sldId id="839" r:id="rId127"/>
    <p:sldId id="842" r:id="rId128"/>
    <p:sldId id="843" r:id="rId129"/>
    <p:sldId id="821" r:id="rId130"/>
    <p:sldId id="822" r:id="rId131"/>
    <p:sldId id="823" r:id="rId132"/>
    <p:sldId id="849" r:id="rId133"/>
    <p:sldId id="850" r:id="rId134"/>
    <p:sldId id="852" r:id="rId135"/>
    <p:sldId id="853" r:id="rId136"/>
    <p:sldId id="854" r:id="rId137"/>
    <p:sldId id="856" r:id="rId138"/>
    <p:sldId id="580" r:id="rId139"/>
    <p:sldId id="58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9" autoAdjust="0"/>
    <p:restoredTop sz="72946" autoAdjust="0"/>
  </p:normalViewPr>
  <p:slideViewPr>
    <p:cSldViewPr snapToGrid="0">
      <p:cViewPr>
        <p:scale>
          <a:sx n="75" d="100"/>
          <a:sy n="75" d="100"/>
        </p:scale>
        <p:origin x="2142" y="1014"/>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In this case the 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the original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Secondly, if an attacker can get access to the physical database AND the encryption keys, then they have access to every user's plaintext password.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Getting those encryption keys may not be easy, but the payoff is huge. </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even if a hacker gets access to the database, there is no way to easily reverse the saved values into the actual user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a:t>
            </a:r>
            <a:r>
              <a:rPr lang="en-US" sz="1200" b="1" kern="1200" dirty="0">
                <a:solidFill>
                  <a:schemeClr val="tx1"/>
                </a:solidFill>
                <a:effectLst/>
                <a:latin typeface="+mn-lt"/>
                <a:ea typeface="+mn-ea"/>
                <a:cs typeface="+mn-cs"/>
              </a:rPr>
              <a:t>hash value</a:t>
            </a:r>
            <a:r>
              <a:rPr lang="en-US" sz="1200" b="0" kern="1200" dirty="0">
                <a:solidFill>
                  <a:schemeClr val="tx1"/>
                </a:solidFill>
                <a:effectLst/>
                <a:latin typeface="+mn-lt"/>
                <a:ea typeface="+mn-ea"/>
                <a:cs typeface="+mn-cs"/>
              </a:rPr>
              <a:t> in the user database, instead of the password itself. When the web server receives the login request, it hashes the plaintext password submitted by the user and compares that value to the stored value.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they match,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Each time a user logs in it creates a new session, and it sends the ID of that session back to the browser as a cookie.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browser automatically resubmits that cookie on subsequent requests, and that allows the server to associate each request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really nice because it happens automatically; your web framework handles everything for you. </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931219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integrations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to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in conjunction with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API Keys are often used as </a:t>
            </a:r>
            <a:r>
              <a:rPr lang="en-US" sz="1200" b="0" i="1" kern="1200" dirty="0">
                <a:solidFill>
                  <a:schemeClr val="tx1"/>
                </a:solidFill>
                <a:effectLst/>
                <a:latin typeface="+mn-lt"/>
                <a:ea typeface="+mn-ea"/>
                <a:cs typeface="+mn-cs"/>
              </a:rPr>
              <a:t>usage-specific passwords</a:t>
            </a:r>
            <a:r>
              <a:rPr lang="en-US" sz="1200" b="0" i="0" kern="1200" dirty="0">
                <a:solidFill>
                  <a:schemeClr val="tx1"/>
                </a:solidFill>
                <a:effectLst/>
                <a:latin typeface="+mn-lt"/>
                <a:ea typeface="+mn-ea"/>
                <a:cs typeface="+mn-cs"/>
              </a:rPr>
              <a:t>, so it's very possible that users might end up with multiple keys for the different use cases that apply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multiple ways to handle revocation, but one of the easiest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expiration date is in the past, the server could then force the user to re-authenticate and obtain a new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kern="1200" dirty="0">
                <a:solidFill>
                  <a:schemeClr val="tx1"/>
                </a:solidFill>
                <a:effectLst/>
                <a:latin typeface="+mn-lt"/>
                <a:ea typeface="+mn-ea"/>
                <a:cs typeface="+mn-cs"/>
              </a:rPr>
              <a:t>every request</a:t>
            </a:r>
            <a:r>
              <a:rPr lang="en-US" sz="1200" b="0" i="0" kern="1200" dirty="0">
                <a:solidFill>
                  <a:schemeClr val="tx1"/>
                </a:solidFill>
                <a:effectLst/>
                <a:latin typeface="+mn-lt"/>
                <a:ea typeface="+mn-ea"/>
                <a:cs typeface="+mn-cs"/>
              </a:rPr>
              <a:t>, but doesn't stay valid for long. When it expires, the longer-lived refresh token can be used to seamlessly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CojugAuthTalk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0675"/>
            <a:ext cx="2142099"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265169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74037</TotalTime>
  <Words>14260</Words>
  <Application>Microsoft Office PowerPoint</Application>
  <PresentationFormat>Widescreen</PresentationFormat>
  <Paragraphs>2334</Paragraphs>
  <Slides>139</Slides>
  <Notes>138</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1213</cp:revision>
  <dcterms:created xsi:type="dcterms:W3CDTF">2013-12-09T01:29:59Z</dcterms:created>
  <dcterms:modified xsi:type="dcterms:W3CDTF">2023-10-09T18:50:03Z</dcterms:modified>
</cp:coreProperties>
</file>